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70" r:id="rId10"/>
    <p:sldId id="272" r:id="rId11"/>
    <p:sldId id="264" r:id="rId12"/>
    <p:sldId id="265" r:id="rId13"/>
    <p:sldId id="266" r:id="rId14"/>
    <p:sldId id="267" r:id="rId15"/>
    <p:sldId id="268" r:id="rId16"/>
    <p:sldId id="269" r:id="rId17"/>
  </p:sldIdLst>
  <p:sldSz cx="12192000" cy="6858000"/>
  <p:notesSz cx="6858000" cy="9144000"/>
  <p:embeddedFontLst>
    <p:embeddedFont>
      <p:font typeface="Century Gothic" panose="020B050202020202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243"/>
    <p:restoredTop sz="94501"/>
  </p:normalViewPr>
  <p:slideViewPr>
    <p:cSldViewPr snapToGrid="0">
      <p:cViewPr varScale="1">
        <p:scale>
          <a:sx n="78" d="100"/>
          <a:sy n="78" d="100"/>
        </p:scale>
        <p:origin x="752" y="176"/>
      </p:cViewPr>
      <p:guideLst>
        <p:guide orient="horz" pos="216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srcRect/>
          <a:stretch>
            <a:fill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panose="020B0604020202020204"/>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panose="020B0604020202020204"/>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panose="020B0604020202020204"/>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srcRect/>
          <a:stretch>
            <a:fill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srcRect/>
          <a:stretch>
            <a:fill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srcRect/>
          <a:stretch>
            <a:fill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panose="020B0604020202020204"/>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srcRect/>
          <a:stretch>
            <a:fill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srcRect/>
          <a:stretch>
            <a:fill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panose="020B0604020202020204"/>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panose="020B0604020202020204"/>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panose="020B0604020202020204"/>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panose="020B0604020202020204"/>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srcRect/>
          <a:stretch>
            <a:fill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panose="020B0604020202020204"/>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panose="020B0604020202020204"/>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panose="020B0604020202020204"/>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panose="020B0604020202020204"/>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panose="020B0604020202020204"/>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panose="020B0604020202020204"/>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panose="020B0604020202020204"/>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panose="020B0604020202020204"/>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panose="020B0604020202020204"/>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a:t>
            </a:r>
            <a:r>
              <a:rPr lang="en-US" sz="1850"/>
              <a:t>: </a:t>
            </a:r>
            <a:r>
              <a:rPr lang="en-US" sz="1850" i="1"/>
              <a:t>Elora Newcomb</a:t>
            </a:r>
            <a:endParaRPr sz="1850" i="1" dirty="0"/>
          </a:p>
        </p:txBody>
      </p:sp>
      <p:pic>
        <p:nvPicPr>
          <p:cNvPr id="146" name="Google Shape;146;p1" descr="Green Pace logo"/>
          <p:cNvPicPr preferRelativeResize="0"/>
          <p:nvPr/>
        </p:nvPicPr>
        <p:blipFill>
          <a:blip r:embed="rId6"/>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5D8CB3FA-1F82-234B-8F40-B9E6CAEAF4A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97"/>
    </mc:Choice>
    <mc:Fallback>
      <p:transition spd="slow" advTm="9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360075" y="51869"/>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No dangling pointers</a:t>
            </a:r>
            <a:endParaRPr dirty="0"/>
          </a:p>
        </p:txBody>
      </p:sp>
      <p:sp>
        <p:nvSpPr>
          <p:cNvPr id="196" name="Google Shape;196;g9504e29505_0_0"/>
          <p:cNvSpPr txBox="1">
            <a:spLocks noGrp="1"/>
          </p:cNvSpPr>
          <p:nvPr>
            <p:ph type="body" idx="1"/>
          </p:nvPr>
        </p:nvSpPr>
        <p:spPr>
          <a:xfrm>
            <a:off x="289905" y="2610738"/>
            <a:ext cx="5308448" cy="1514389"/>
          </a:xfrm>
          <a:prstGeom prst="rect">
            <a:avLst/>
          </a:prstGeom>
          <a:noFill/>
          <a:ln>
            <a:noFill/>
          </a:ln>
        </p:spPr>
        <p:txBody>
          <a:bodyPr spcFirstLastPara="1" wrap="square" lIns="91425" tIns="45700" rIns="91425" bIns="45700" anchor="t" anchorCtr="0">
            <a:noAutofit/>
          </a:bodyPr>
          <a:lstStyle/>
          <a:p>
            <a:pPr marL="342900"/>
            <a:r>
              <a:rPr lang="en-US" dirty="0"/>
              <a:t>It is recommended that the pointers be set to NULL following deletion.</a:t>
            </a:r>
            <a:endParaRPr dirty="0"/>
          </a:p>
        </p:txBody>
      </p:sp>
      <p:pic>
        <p:nvPicPr>
          <p:cNvPr id="197" name="Google Shape;197;g9504e29505_0_0"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3" name="Picture 2"/>
          <p:cNvPicPr>
            <a:picLocks noChangeAspect="1"/>
          </p:cNvPicPr>
          <p:nvPr/>
        </p:nvPicPr>
        <p:blipFill>
          <a:blip r:embed="rId7"/>
          <a:stretch>
            <a:fillRect/>
          </a:stretch>
        </p:blipFill>
        <p:spPr>
          <a:xfrm>
            <a:off x="5796915" y="1819910"/>
            <a:ext cx="5352415" cy="2694940"/>
          </a:xfrm>
          <a:prstGeom prst="rect">
            <a:avLst/>
          </a:prstGeom>
        </p:spPr>
      </p:pic>
      <p:pic>
        <p:nvPicPr>
          <p:cNvPr id="5" name="Audio 4">
            <a:hlinkClick r:id="" action="ppaction://media"/>
            <a:extLst>
              <a:ext uri="{FF2B5EF4-FFF2-40B4-BE49-F238E27FC236}">
                <a16:creationId xmlns:a16="http://schemas.microsoft.com/office/drawing/2014/main" id="{A1AEAA56-38AA-7C4E-B3DA-2055A36EF32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594"/>
    </mc:Choice>
    <mc:Fallback xmlns="">
      <p:transition spd="slow" advTm="20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p>
        </p:txBody>
      </p:sp>
      <p:pic>
        <p:nvPicPr>
          <p:cNvPr id="204" name="Google Shape;204;p9" descr="Green Pace logo"/>
          <p:cNvPicPr preferRelativeResize="0"/>
          <p:nvPr/>
        </p:nvPicPr>
        <p:blipFill>
          <a:blip r:embed="rId6"/>
          <a:stretch>
            <a:fillRect/>
          </a:stretch>
        </p:blipFill>
        <p:spPr>
          <a:xfrm>
            <a:off x="11084074" y="5440526"/>
            <a:ext cx="886601" cy="1149225"/>
          </a:xfrm>
          <a:prstGeom prst="rect">
            <a:avLst/>
          </a:prstGeom>
          <a:noFill/>
          <a:ln>
            <a:noFill/>
          </a:ln>
        </p:spPr>
      </p:pic>
      <p:sp>
        <p:nvSpPr>
          <p:cNvPr id="2" name="Text Placeholder 1"/>
          <p:cNvSpPr>
            <a:spLocks noGrp="1"/>
          </p:cNvSpPr>
          <p:nvPr>
            <p:ph type="body" idx="1"/>
          </p:nvPr>
        </p:nvSpPr>
        <p:spPr/>
        <p:txBody>
          <a:bodyPr/>
          <a:lstStyle/>
          <a:p>
            <a:endParaRPr lang="en-US"/>
          </a:p>
        </p:txBody>
      </p:sp>
      <p:pic>
        <p:nvPicPr>
          <p:cNvPr id="7" name="image3.png" descr="Graphical representation of the automation process used in the enforcement and compliance of the Security Policy Standards. The illustration shows a figure eight or infinity symbol to illustrate that the cycle of development is continuous. It starts with assessing and planning, then moves to designing and building with DevSecOps in the center of the continuous loop to maintain system integrity and then make additional changes to make it more secure."/>
          <p:cNvPicPr preferRelativeResize="0"/>
          <p:nvPr/>
        </p:nvPicPr>
        <p:blipFill>
          <a:blip r:embed="rId7"/>
          <a:srcRect/>
          <a:stretch>
            <a:fillRect/>
          </a:stretch>
        </p:blipFill>
        <p:spPr>
          <a:xfrm>
            <a:off x="686435" y="2193925"/>
            <a:ext cx="10819130" cy="4025265"/>
          </a:xfrm>
          <a:prstGeom prst="rect">
            <a:avLst/>
          </a:prstGeom>
        </p:spPr>
      </p:pic>
      <p:pic>
        <p:nvPicPr>
          <p:cNvPr id="4" name="Audio 3">
            <a:hlinkClick r:id="" action="ppaction://media"/>
            <a:extLst>
              <a:ext uri="{FF2B5EF4-FFF2-40B4-BE49-F238E27FC236}">
                <a16:creationId xmlns:a16="http://schemas.microsoft.com/office/drawing/2014/main" id="{F7C2023F-5B60-784A-B629-FDCE19520D7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8316"/>
    </mc:Choice>
    <mc:Fallback xmlns="">
      <p:transition spd="slow" advTm="28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20000"/>
          </a:bodyPr>
          <a:lstStyle/>
          <a:p>
            <a:pPr marL="685800" lvl="1" indent="-228600" algn="l" rtl="0">
              <a:lnSpc>
                <a:spcPct val="90000"/>
              </a:lnSpc>
              <a:spcBef>
                <a:spcPts val="0"/>
              </a:spcBef>
              <a:spcAft>
                <a:spcPts val="0"/>
              </a:spcAft>
              <a:buClr>
                <a:schemeClr val="lt1"/>
              </a:buClr>
              <a:buSzPts val="2000"/>
              <a:buChar char="•"/>
            </a:pPr>
            <a:r>
              <a:rPr lang="en-US" sz="2200"/>
              <a:t>DevSecOps: Collaboration between software engineers and IT security/operations professionals.</a:t>
            </a:r>
          </a:p>
          <a:p>
            <a:pPr marL="685800" lvl="1" indent="-228600" algn="l" rtl="0">
              <a:lnSpc>
                <a:spcPct val="90000"/>
              </a:lnSpc>
              <a:spcBef>
                <a:spcPts val="0"/>
              </a:spcBef>
              <a:spcAft>
                <a:spcPts val="0"/>
              </a:spcAft>
              <a:buClr>
                <a:schemeClr val="lt1"/>
              </a:buClr>
              <a:buSzPts val="2000"/>
              <a:buChar char="•"/>
            </a:pPr>
            <a:endParaRPr lang="en-US" sz="2200"/>
          </a:p>
          <a:p>
            <a:pPr marL="685800" lvl="1" indent="-228600" algn="l" rtl="0">
              <a:lnSpc>
                <a:spcPct val="90000"/>
              </a:lnSpc>
              <a:spcBef>
                <a:spcPts val="0"/>
              </a:spcBef>
              <a:spcAft>
                <a:spcPts val="0"/>
              </a:spcAft>
              <a:buClr>
                <a:schemeClr val="lt1"/>
              </a:buClr>
              <a:buSzPts val="2000"/>
              <a:buChar char="•"/>
            </a:pPr>
            <a:r>
              <a:rPr lang="en-US" sz="2200"/>
              <a:t>Objective: Embed security into the software development process.</a:t>
            </a:r>
          </a:p>
          <a:p>
            <a:pPr marL="685800" lvl="1" indent="-228600" algn="l" rtl="0">
              <a:lnSpc>
                <a:spcPct val="90000"/>
              </a:lnSpc>
              <a:spcBef>
                <a:spcPts val="0"/>
              </a:spcBef>
              <a:spcAft>
                <a:spcPts val="0"/>
              </a:spcAft>
              <a:buClr>
                <a:schemeClr val="lt1"/>
              </a:buClr>
              <a:buSzPts val="2000"/>
              <a:buChar char="•"/>
            </a:pPr>
            <a:endParaRPr lang="en-US" sz="2200"/>
          </a:p>
          <a:p>
            <a:pPr marL="685800" lvl="1" indent="-228600" algn="l" rtl="0">
              <a:lnSpc>
                <a:spcPct val="90000"/>
              </a:lnSpc>
              <a:spcBef>
                <a:spcPts val="0"/>
              </a:spcBef>
              <a:spcAft>
                <a:spcPts val="0"/>
              </a:spcAft>
              <a:buClr>
                <a:schemeClr val="lt1"/>
              </a:buClr>
              <a:buSzPts val="2000"/>
              <a:buChar char="•"/>
            </a:pPr>
            <a:r>
              <a:rPr lang="en-US" sz="2200"/>
              <a:t>Key Components: Setting security standards from the outset and continuous enhancement.</a:t>
            </a:r>
          </a:p>
          <a:p>
            <a:pPr marL="685800" lvl="1" indent="-228600" algn="l" rtl="0">
              <a:lnSpc>
                <a:spcPct val="90000"/>
              </a:lnSpc>
              <a:spcBef>
                <a:spcPts val="0"/>
              </a:spcBef>
              <a:spcAft>
                <a:spcPts val="0"/>
              </a:spcAft>
              <a:buClr>
                <a:schemeClr val="lt1"/>
              </a:buClr>
              <a:buSzPts val="2000"/>
              <a:buChar char="•"/>
            </a:pPr>
            <a:endParaRPr lang="en-US" sz="2200"/>
          </a:p>
          <a:p>
            <a:pPr marL="685800" lvl="1" indent="-228600" algn="l" rtl="0">
              <a:lnSpc>
                <a:spcPct val="90000"/>
              </a:lnSpc>
              <a:spcBef>
                <a:spcPts val="0"/>
              </a:spcBef>
              <a:spcAft>
                <a:spcPts val="0"/>
              </a:spcAft>
              <a:buClr>
                <a:schemeClr val="lt1"/>
              </a:buClr>
              <a:buSzPts val="2000"/>
              <a:buChar char="•"/>
            </a:pPr>
            <a:r>
              <a:rPr lang="en-US" sz="2200"/>
              <a:t>Achieving Security: A blend of organizational culture, automation, and design.</a:t>
            </a:r>
          </a:p>
          <a:p>
            <a:pPr marL="685800" lvl="1" indent="-228600" algn="l" rtl="0">
              <a:lnSpc>
                <a:spcPct val="90000"/>
              </a:lnSpc>
              <a:spcBef>
                <a:spcPts val="0"/>
              </a:spcBef>
              <a:spcAft>
                <a:spcPts val="0"/>
              </a:spcAft>
              <a:buClr>
                <a:schemeClr val="lt1"/>
              </a:buClr>
              <a:buSzPts val="2000"/>
              <a:buChar char="•"/>
            </a:pPr>
            <a:endParaRPr lang="en-US" sz="2200"/>
          </a:p>
          <a:p>
            <a:pPr marL="685800" lvl="1" indent="-228600" algn="l" rtl="0">
              <a:lnSpc>
                <a:spcPct val="90000"/>
              </a:lnSpc>
              <a:spcBef>
                <a:spcPts val="0"/>
              </a:spcBef>
              <a:spcAft>
                <a:spcPts val="0"/>
              </a:spcAft>
              <a:buClr>
                <a:schemeClr val="lt1"/>
              </a:buClr>
              <a:buSzPts val="2000"/>
              <a:buChar char="•"/>
            </a:pPr>
            <a:r>
              <a:rPr lang="en-US" sz="2200"/>
              <a:t>Tools for Early Detection: Use of compilers and debuggers to identify potential weaknesses during development.</a:t>
            </a:r>
          </a:p>
          <a:p>
            <a:pPr marL="685800" lvl="1" indent="-228600" algn="l" rtl="0">
              <a:lnSpc>
                <a:spcPct val="90000"/>
              </a:lnSpc>
              <a:spcBef>
                <a:spcPts val="0"/>
              </a:spcBef>
              <a:spcAft>
                <a:spcPts val="0"/>
              </a:spcAft>
              <a:buClr>
                <a:schemeClr val="lt1"/>
              </a:buClr>
              <a:buSzPts val="2000"/>
              <a:buChar char="•"/>
            </a:pPr>
            <a:endParaRPr lang="en-US" sz="2200"/>
          </a:p>
          <a:p>
            <a:pPr marL="685800" lvl="1" indent="-228600" algn="l" rtl="0">
              <a:lnSpc>
                <a:spcPct val="90000"/>
              </a:lnSpc>
              <a:spcBef>
                <a:spcPts val="0"/>
              </a:spcBef>
              <a:spcAft>
                <a:spcPts val="0"/>
              </a:spcAft>
              <a:buClr>
                <a:schemeClr val="lt1"/>
              </a:buClr>
              <a:buSzPts val="2000"/>
              <a:buChar char="•"/>
            </a:pPr>
            <a:r>
              <a:rPr lang="en-US" sz="2200"/>
              <a:t>Continuous Testing: Incorporate testing both during and after development to uncover and address bugs and security flaws.</a:t>
            </a:r>
          </a:p>
        </p:txBody>
      </p:sp>
      <p:pic>
        <p:nvPicPr>
          <p:cNvPr id="211" name="Google Shape;211;p10"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1AE4C22-5D76-FF45-873C-95B7E20F61B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851"/>
    </mc:Choice>
    <mc:Fallback xmlns="">
      <p:transition spd="slow" advTm="26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lvl="0" indent="-457200">
              <a:spcBef>
                <a:spcPts val="0"/>
              </a:spcBef>
              <a:buSzPts val="2000"/>
              <a:buFont typeface="+mj-lt"/>
              <a:buAutoNum type="arabicPeriod"/>
            </a:pPr>
            <a:r>
              <a:rPr lang="en-US" sz="2000" dirty="0"/>
              <a:t>Balancing Risk: A system can be nearly risk-free up to a certain point, but exceeding that point doesn't yield a favorable benefit-to-cost ratio.</a:t>
            </a:r>
          </a:p>
          <a:p>
            <a:pPr lvl="0" indent="-457200">
              <a:spcBef>
                <a:spcPts val="0"/>
              </a:spcBef>
              <a:buSzPts val="2000"/>
              <a:buFont typeface="+mj-lt"/>
              <a:buAutoNum type="arabicPeriod"/>
            </a:pPr>
            <a:endParaRPr lang="en-US" sz="2000" dirty="0"/>
          </a:p>
          <a:p>
            <a:pPr lvl="0" indent="-457200">
              <a:spcBef>
                <a:spcPts val="0"/>
              </a:spcBef>
              <a:buSzPts val="2000"/>
              <a:buFont typeface="+mj-lt"/>
              <a:buAutoNum type="arabicPeriod"/>
            </a:pPr>
            <a:r>
              <a:rPr lang="en-US" sz="2000" dirty="0"/>
              <a:t>Inherent Risks: Risks are inherent in all systems and software, but the right approach can mitigate them.</a:t>
            </a:r>
          </a:p>
          <a:p>
            <a:pPr lvl="0" indent="-457200">
              <a:spcBef>
                <a:spcPts val="0"/>
              </a:spcBef>
              <a:buSzPts val="2000"/>
              <a:buFont typeface="+mj-lt"/>
              <a:buAutoNum type="arabicPeriod"/>
            </a:pPr>
            <a:endParaRPr lang="en-US" sz="2000" dirty="0"/>
          </a:p>
          <a:p>
            <a:pPr lvl="0" indent="-457200">
              <a:spcBef>
                <a:spcPts val="0"/>
              </a:spcBef>
              <a:buSzPts val="2000"/>
              <a:buFont typeface="+mj-lt"/>
              <a:buAutoNum type="arabicPeriod"/>
            </a:pPr>
            <a:r>
              <a:rPr lang="en-US" sz="2000" dirty="0"/>
              <a:t>Prevention Over Treatment: Early risk analysis and elimination are crucial, especially for online systems like websites.</a:t>
            </a:r>
          </a:p>
          <a:p>
            <a:pPr lvl="0" indent="-457200">
              <a:spcBef>
                <a:spcPts val="0"/>
              </a:spcBef>
              <a:buSzPts val="2000"/>
              <a:buFont typeface="+mj-lt"/>
              <a:buAutoNum type="arabicPeriod"/>
            </a:pPr>
            <a:endParaRPr lang="en-US" sz="2000" dirty="0"/>
          </a:p>
          <a:p>
            <a:pPr lvl="0" indent="-457200">
              <a:spcBef>
                <a:spcPts val="0"/>
              </a:spcBef>
              <a:buSzPts val="2000"/>
              <a:buFont typeface="+mj-lt"/>
              <a:buAutoNum type="arabicPeriod"/>
            </a:pPr>
            <a:r>
              <a:rPr lang="en-US" sz="2000" dirty="0"/>
              <a:t>Ongoing Vigilance: Stringent inspections in the operational phase are essential for long-term safety.</a:t>
            </a:r>
          </a:p>
          <a:p>
            <a:pPr lvl="0" indent="-457200">
              <a:spcBef>
                <a:spcPts val="0"/>
              </a:spcBef>
              <a:buSzPts val="2000"/>
              <a:buFont typeface="+mj-lt"/>
              <a:buAutoNum type="arabicPeriod"/>
            </a:pPr>
            <a:endParaRPr lang="en-US" sz="2000" dirty="0"/>
          </a:p>
          <a:p>
            <a:pPr lvl="0" indent="-457200">
              <a:spcBef>
                <a:spcPts val="0"/>
              </a:spcBef>
              <a:buSzPts val="2000"/>
              <a:buFont typeface="+mj-lt"/>
              <a:buAutoNum type="arabicPeriod"/>
            </a:pPr>
            <a:r>
              <a:rPr lang="en-US" sz="2000" dirty="0"/>
              <a:t>Holistic Defense: To ensure system safety, integrate DevSecOps with a defense-in-depth strategy.</a:t>
            </a:r>
          </a:p>
        </p:txBody>
      </p:sp>
      <p:pic>
        <p:nvPicPr>
          <p:cNvPr id="218" name="Google Shape;218;p11"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014B427-CA55-D848-A33C-8263942CA7E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822"/>
    </mc:Choice>
    <mc:Fallback xmlns="">
      <p:transition spd="slow" advTm="30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723900" y="2400300"/>
            <a:ext cx="10744200" cy="4018001"/>
          </a:xfrm>
          <a:prstGeom prst="rect">
            <a:avLst/>
          </a:prstGeom>
          <a:noFill/>
          <a:ln>
            <a:noFill/>
          </a:ln>
        </p:spPr>
        <p:txBody>
          <a:bodyPr spcFirstLastPara="1" wrap="square" lIns="91425" tIns="45700" rIns="91425" bIns="45700" anchor="t" anchorCtr="0">
            <a:normAutofit lnSpcReduction="20000"/>
          </a:bodyPr>
          <a:lstStyle/>
          <a:p>
            <a:pPr marL="1143000" lvl="2" indent="-228600" algn="l" rtl="0">
              <a:lnSpc>
                <a:spcPct val="90000"/>
              </a:lnSpc>
              <a:spcBef>
                <a:spcPts val="0"/>
              </a:spcBef>
              <a:spcAft>
                <a:spcPts val="0"/>
              </a:spcAft>
              <a:buClr>
                <a:schemeClr val="lt1"/>
              </a:buClr>
              <a:buSzPts val="1800"/>
              <a:buChar char="•"/>
            </a:pPr>
            <a:r>
              <a:rPr lang="en-US" sz="2200" dirty="0"/>
              <a:t>Challenges: Conveying security principles to developers can be challenging.</a:t>
            </a:r>
          </a:p>
          <a:p>
            <a:pPr marL="1143000" lvl="2" indent="-228600" algn="l" rtl="0">
              <a:lnSpc>
                <a:spcPct val="90000"/>
              </a:lnSpc>
              <a:spcBef>
                <a:spcPts val="0"/>
              </a:spcBef>
              <a:spcAft>
                <a:spcPts val="0"/>
              </a:spcAft>
              <a:buClr>
                <a:schemeClr val="lt1"/>
              </a:buClr>
              <a:buSzPts val="1800"/>
              <a:buChar char="•"/>
            </a:pPr>
            <a:endParaRPr lang="en-US" sz="2200" dirty="0"/>
          </a:p>
          <a:p>
            <a:pPr marL="1143000" lvl="2" indent="-228600" algn="l" rtl="0">
              <a:lnSpc>
                <a:spcPct val="90000"/>
              </a:lnSpc>
              <a:spcBef>
                <a:spcPts val="0"/>
              </a:spcBef>
              <a:spcAft>
                <a:spcPts val="0"/>
              </a:spcAft>
              <a:buClr>
                <a:schemeClr val="lt1"/>
              </a:buClr>
              <a:buSzPts val="1800"/>
              <a:buChar char="•"/>
            </a:pPr>
            <a:r>
              <a:rPr lang="en-US" sz="2200" dirty="0"/>
              <a:t>Essential Element: Security is not an additional task but a vital component of the development process.</a:t>
            </a:r>
          </a:p>
          <a:p>
            <a:pPr marL="1143000" lvl="2" indent="-228600" algn="l" rtl="0">
              <a:lnSpc>
                <a:spcPct val="90000"/>
              </a:lnSpc>
              <a:spcBef>
                <a:spcPts val="0"/>
              </a:spcBef>
              <a:spcAft>
                <a:spcPts val="0"/>
              </a:spcAft>
              <a:buClr>
                <a:schemeClr val="lt1"/>
              </a:buClr>
              <a:buSzPts val="1800"/>
              <a:buChar char="•"/>
            </a:pPr>
            <a:endParaRPr lang="en-US" sz="2200" dirty="0"/>
          </a:p>
          <a:p>
            <a:pPr marL="1143000" lvl="2" indent="-228600" algn="l" rtl="0">
              <a:lnSpc>
                <a:spcPct val="90000"/>
              </a:lnSpc>
              <a:spcBef>
                <a:spcPts val="0"/>
              </a:spcBef>
              <a:spcAft>
                <a:spcPts val="0"/>
              </a:spcAft>
              <a:buClr>
                <a:schemeClr val="lt1"/>
              </a:buClr>
              <a:buSzPts val="1800"/>
              <a:buChar char="•"/>
            </a:pPr>
            <a:r>
              <a:rPr lang="en-US" sz="2200" dirty="0"/>
              <a:t>Effective Strategies: Simple yet effective daily security practices can outshine occasional expert analysis.</a:t>
            </a:r>
          </a:p>
          <a:p>
            <a:pPr marL="914400" lvl="2" indent="0" algn="l" rtl="0">
              <a:lnSpc>
                <a:spcPct val="90000"/>
              </a:lnSpc>
              <a:spcBef>
                <a:spcPts val="0"/>
              </a:spcBef>
              <a:spcAft>
                <a:spcPts val="0"/>
              </a:spcAft>
              <a:buClr>
                <a:schemeClr val="lt1"/>
              </a:buClr>
              <a:buSzPts val="1800"/>
              <a:buNone/>
            </a:pPr>
            <a:endParaRPr lang="en-US" sz="2200" dirty="0"/>
          </a:p>
          <a:p>
            <a:pPr marL="1143000" lvl="2" indent="-228600" algn="l" rtl="0">
              <a:lnSpc>
                <a:spcPct val="90000"/>
              </a:lnSpc>
              <a:spcBef>
                <a:spcPts val="0"/>
              </a:spcBef>
              <a:spcAft>
                <a:spcPts val="0"/>
              </a:spcAft>
              <a:buClr>
                <a:schemeClr val="lt1"/>
              </a:buClr>
              <a:buSzPts val="1800"/>
              <a:buChar char="•"/>
            </a:pPr>
            <a:r>
              <a:rPr lang="en-US" sz="2200" dirty="0"/>
              <a:t>Education and Training: Invest in developer training for enhanced security awareness.</a:t>
            </a:r>
          </a:p>
          <a:p>
            <a:pPr marL="1143000" lvl="2" indent="-228600" algn="l" rtl="0">
              <a:lnSpc>
                <a:spcPct val="90000"/>
              </a:lnSpc>
              <a:spcBef>
                <a:spcPts val="0"/>
              </a:spcBef>
              <a:spcAft>
                <a:spcPts val="0"/>
              </a:spcAft>
              <a:buClr>
                <a:schemeClr val="lt1"/>
              </a:buClr>
              <a:buSzPts val="1800"/>
              <a:buChar char="•"/>
            </a:pPr>
            <a:r>
              <a:rPr lang="en-US" sz="2200" dirty="0"/>
              <a:t>Shift-Left Approach: Integrate security early to prevent issues.</a:t>
            </a:r>
          </a:p>
          <a:p>
            <a:pPr marL="1143000" lvl="2" indent="-228600" algn="l" rtl="0">
              <a:lnSpc>
                <a:spcPct val="90000"/>
              </a:lnSpc>
              <a:spcBef>
                <a:spcPts val="0"/>
              </a:spcBef>
              <a:spcAft>
                <a:spcPts val="0"/>
              </a:spcAft>
              <a:buClr>
                <a:schemeClr val="lt1"/>
              </a:buClr>
              <a:buSzPts val="1800"/>
              <a:buChar char="•"/>
            </a:pPr>
            <a:r>
              <a:rPr lang="en-US" sz="2200" dirty="0"/>
              <a:t>Continuous Improvement: Cultivate a culture of ongoing security enhancement.</a:t>
            </a:r>
          </a:p>
        </p:txBody>
      </p:sp>
      <p:pic>
        <p:nvPicPr>
          <p:cNvPr id="225" name="Google Shape;225;p12"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E6163A6-6B97-5547-B055-54AD6EAC17A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8772"/>
    </mc:Choice>
    <mc:Fallback xmlns="">
      <p:transition spd="slow" advTm="28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By integrating security into the development cycle, we emphasize the importance of proactive measures.</a:t>
            </a:r>
          </a:p>
          <a:p>
            <a:pPr marL="228600" lvl="0" indent="-228600" algn="l" rtl="0">
              <a:lnSpc>
                <a:spcPct val="90000"/>
              </a:lnSpc>
              <a:spcBef>
                <a:spcPts val="0"/>
              </a:spcBef>
              <a:spcAft>
                <a:spcPts val="0"/>
              </a:spcAft>
              <a:buClr>
                <a:schemeClr val="lt1"/>
              </a:buClr>
              <a:buSzPts val="2200"/>
              <a:buChar char="•"/>
            </a:pPr>
            <a:r>
              <a:rPr lang="en-US" dirty="0"/>
              <a:t>Adhering to coding standards significantly bolsters software safety.</a:t>
            </a:r>
          </a:p>
          <a:p>
            <a:pPr marL="228600" lvl="0" indent="-228600" algn="l" rtl="0">
              <a:lnSpc>
                <a:spcPct val="90000"/>
              </a:lnSpc>
              <a:spcBef>
                <a:spcPts val="0"/>
              </a:spcBef>
              <a:spcAft>
                <a:spcPts val="0"/>
              </a:spcAft>
              <a:buClr>
                <a:schemeClr val="lt1"/>
              </a:buClr>
              <a:buSzPts val="2200"/>
              <a:buChar char="•"/>
            </a:pPr>
            <a:r>
              <a:rPr lang="en-US" dirty="0"/>
              <a:t>Implementing a defense-in-depth strategy can transform a company's development culture, leading to more secure software.</a:t>
            </a:r>
          </a:p>
          <a:p>
            <a:pPr marL="228600" lvl="0" indent="-228600" algn="l" rtl="0">
              <a:lnSpc>
                <a:spcPct val="90000"/>
              </a:lnSpc>
              <a:spcBef>
                <a:spcPts val="0"/>
              </a:spcBef>
              <a:spcAft>
                <a:spcPts val="0"/>
              </a:spcAft>
              <a:buClr>
                <a:schemeClr val="lt1"/>
              </a:buClr>
              <a:buSzPts val="2200"/>
              <a:buChar char="•"/>
            </a:pPr>
            <a:r>
              <a:rPr lang="en-US" dirty="0"/>
              <a:t>Our zero-trust approach ensures ultimate security by encrypting data in all communications.</a:t>
            </a:r>
          </a:p>
          <a:p>
            <a:pPr marL="228600" lvl="0" indent="-228600" algn="l" rtl="0">
              <a:lnSpc>
                <a:spcPct val="90000"/>
              </a:lnSpc>
              <a:spcBef>
                <a:spcPts val="0"/>
              </a:spcBef>
              <a:spcAft>
                <a:spcPts val="0"/>
              </a:spcAft>
              <a:buClr>
                <a:schemeClr val="lt1"/>
              </a:buClr>
              <a:buSzPts val="2200"/>
              <a:buChar char="•"/>
            </a:pPr>
            <a:r>
              <a:rPr lang="en-US" dirty="0"/>
              <a:t>The triple-A architecture is a valuable asset for detecting and mitigating data breaches.</a:t>
            </a:r>
          </a:p>
        </p:txBody>
      </p:sp>
      <p:pic>
        <p:nvPicPr>
          <p:cNvPr id="232" name="Google Shape;232;p13"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097DBC6-8F40-264F-8EFB-2A465116F0A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746"/>
    </mc:Choice>
    <mc:Fallback xmlns="">
      <p:transition spd="slow" advTm="34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r>
              <a:rPr lang="en-US" i="1" dirty="0">
                <a:effectLst/>
              </a:rPr>
              <a:t>C++ coding standards: 101 Rules, guidelines, and best practices</a:t>
            </a:r>
            <a:r>
              <a:rPr lang="en-US" dirty="0">
                <a:effectLst/>
              </a:rPr>
              <a:t>. µOS++ </a:t>
            </a:r>
            <a:r>
              <a:rPr lang="en-US" dirty="0" err="1">
                <a:effectLst/>
              </a:rPr>
              <a:t>IIIe</a:t>
            </a:r>
            <a:r>
              <a:rPr lang="en-US" dirty="0">
                <a:effectLst/>
              </a:rPr>
              <a:t>. (2018, March 26). Retrieved December 10, 2022, from https://micro-os-plus.github.io/develop/sutter-101/ </a:t>
            </a:r>
          </a:p>
          <a:p>
            <a:r>
              <a:rPr lang="en-US" dirty="0" err="1">
                <a:effectLst/>
              </a:rPr>
              <a:t>Kirsh</a:t>
            </a:r>
            <a:r>
              <a:rPr lang="en-US" dirty="0">
                <a:effectLst/>
              </a:rPr>
              <a:t>, A. (2022, August 16). </a:t>
            </a:r>
            <a:r>
              <a:rPr lang="en-US" i="1" dirty="0">
                <a:effectLst/>
              </a:rPr>
              <a:t>Top 10 secure C++ coding practices</a:t>
            </a:r>
            <a:r>
              <a:rPr lang="en-US" dirty="0">
                <a:effectLst/>
              </a:rPr>
              <a:t>. </a:t>
            </a:r>
            <a:r>
              <a:rPr lang="en-US" dirty="0" err="1">
                <a:effectLst/>
              </a:rPr>
              <a:t>Incredibuild</a:t>
            </a:r>
            <a:r>
              <a:rPr lang="en-US" dirty="0">
                <a:effectLst/>
              </a:rPr>
              <a:t>. Retrieved December 10, 2022, from https://www.incredibuild.com/blog/top-10-secure-c-coding-practices </a:t>
            </a:r>
          </a:p>
          <a:p>
            <a:endParaRPr lang="en-US" dirty="0">
              <a:effectLst/>
            </a:endParaRPr>
          </a:p>
        </p:txBody>
      </p:sp>
      <p:pic>
        <p:nvPicPr>
          <p:cNvPr id="239" name="Google Shape;239;p14"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211F64D-3F5F-CD46-9896-AD99EF584FC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620"/>
    </mc:Choice>
    <mc:Fallback xmlns="">
      <p:transition spd="slow" advTm="8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p>
        </p:txBody>
      </p:sp>
      <p:sp>
        <p:nvSpPr>
          <p:cNvPr id="152" name="Google Shape;152;p3"/>
          <p:cNvSpPr txBox="1">
            <a:spLocks noGrp="1"/>
          </p:cNvSpPr>
          <p:nvPr>
            <p:ph type="body" idx="1"/>
          </p:nvPr>
        </p:nvSpPr>
        <p:spPr>
          <a:xfrm>
            <a:off x="685800" y="2194560"/>
            <a:ext cx="4958424" cy="4024125"/>
          </a:xfrm>
          <a:prstGeom prst="rect">
            <a:avLst/>
          </a:prstGeom>
          <a:noFill/>
          <a:ln>
            <a:noFill/>
          </a:ln>
        </p:spPr>
        <p:txBody>
          <a:bodyPr spcFirstLastPara="1" wrap="square" lIns="91425" tIns="45700" rIns="91425" bIns="45700" anchor="t" anchorCtr="0">
            <a:normAutofit/>
          </a:bodyPr>
          <a:lstStyle/>
          <a:p>
            <a:pPr marL="342900" lvl="0" algn="l" rtl="0">
              <a:lnSpc>
                <a:spcPct val="90000"/>
              </a:lnSpc>
              <a:spcBef>
                <a:spcPts val="1000"/>
              </a:spcBef>
              <a:spcAft>
                <a:spcPts val="0"/>
              </a:spcAft>
              <a:buClr>
                <a:schemeClr val="lt1"/>
              </a:buClr>
              <a:buSzPts val="2200"/>
              <a:buFont typeface="Arial" panose="020B0604020202020204" pitchFamily="34" charset="0"/>
              <a:buChar char="•"/>
            </a:pPr>
            <a:r>
              <a:rPr lang="en-US" sz="1400" dirty="0">
                <a:latin typeface="Times New Roman" panose="02020603050405020304" charset="0"/>
                <a:cs typeface="Times New Roman" panose="02020603050405020304" charset="0"/>
              </a:rPr>
              <a:t>Defense in Depth (DID) is like a shield that guards every part of an organization.</a:t>
            </a:r>
          </a:p>
          <a:p>
            <a:pPr marL="342900" lvl="0" algn="l" rtl="0">
              <a:lnSpc>
                <a:spcPct val="90000"/>
              </a:lnSpc>
              <a:spcBef>
                <a:spcPts val="1000"/>
              </a:spcBef>
              <a:spcAft>
                <a:spcPts val="0"/>
              </a:spcAft>
              <a:buClr>
                <a:schemeClr val="lt1"/>
              </a:buClr>
              <a:buSzPts val="2200"/>
              <a:buFont typeface="Arial" panose="020B0604020202020204" pitchFamily="34" charset="0"/>
              <a:buChar char="•"/>
            </a:pPr>
            <a:endParaRPr lang="en-US" sz="1400" dirty="0">
              <a:latin typeface="Times New Roman" panose="02020603050405020304" charset="0"/>
              <a:cs typeface="Times New Roman" panose="02020603050405020304" charset="0"/>
            </a:endParaRPr>
          </a:p>
          <a:p>
            <a:pPr marL="342900" lvl="0" algn="l" rtl="0">
              <a:lnSpc>
                <a:spcPct val="90000"/>
              </a:lnSpc>
              <a:spcBef>
                <a:spcPts val="1000"/>
              </a:spcBef>
              <a:spcAft>
                <a:spcPts val="0"/>
              </a:spcAft>
              <a:buClr>
                <a:schemeClr val="lt1"/>
              </a:buClr>
              <a:buSzPts val="2200"/>
              <a:buFont typeface="Arial" panose="020B0604020202020204" pitchFamily="34" charset="0"/>
              <a:buChar char="•"/>
            </a:pPr>
            <a:r>
              <a:rPr lang="en-US" sz="1400" dirty="0">
                <a:latin typeface="Times New Roman" panose="02020603050405020304" charset="0"/>
                <a:cs typeface="Times New Roman" panose="02020603050405020304" charset="0"/>
              </a:rPr>
              <a:t>To create this protective shield, we follow strict rules at every level, from big-picture planning to the nitty-gritty details of code and hardware.</a:t>
            </a:r>
          </a:p>
          <a:p>
            <a:pPr marL="342900" lvl="0" algn="l" rtl="0">
              <a:lnSpc>
                <a:spcPct val="90000"/>
              </a:lnSpc>
              <a:spcBef>
                <a:spcPts val="1000"/>
              </a:spcBef>
              <a:spcAft>
                <a:spcPts val="0"/>
              </a:spcAft>
              <a:buClr>
                <a:schemeClr val="lt1"/>
              </a:buClr>
              <a:buSzPts val="2200"/>
              <a:buFont typeface="Arial" panose="020B0604020202020204" pitchFamily="34" charset="0"/>
              <a:buChar char="•"/>
            </a:pPr>
            <a:endParaRPr lang="en-US" sz="1400" dirty="0">
              <a:latin typeface="Times New Roman" panose="02020603050405020304" charset="0"/>
              <a:cs typeface="Times New Roman" panose="02020603050405020304" charset="0"/>
            </a:endParaRPr>
          </a:p>
          <a:p>
            <a:pPr marL="342900" lvl="0" algn="l" rtl="0">
              <a:lnSpc>
                <a:spcPct val="90000"/>
              </a:lnSpc>
              <a:spcBef>
                <a:spcPts val="1000"/>
              </a:spcBef>
              <a:spcAft>
                <a:spcPts val="0"/>
              </a:spcAft>
              <a:buClr>
                <a:schemeClr val="lt1"/>
              </a:buClr>
              <a:buSzPts val="2200"/>
              <a:buFont typeface="Arial" panose="020B0604020202020204" pitchFamily="34" charset="0"/>
              <a:buChar char="•"/>
            </a:pPr>
            <a:r>
              <a:rPr lang="en-US" sz="1400" dirty="0">
                <a:latin typeface="Times New Roman" panose="02020603050405020304" charset="0"/>
                <a:cs typeface="Times New Roman" panose="02020603050405020304" charset="0"/>
              </a:rPr>
              <a:t>Think of it as a set of protective layers. If one layer is compromised, other layers step in to keep us safe.</a:t>
            </a:r>
          </a:p>
          <a:p>
            <a:pPr marL="342900" lvl="0" algn="l" rtl="0">
              <a:lnSpc>
                <a:spcPct val="90000"/>
              </a:lnSpc>
              <a:spcBef>
                <a:spcPts val="1000"/>
              </a:spcBef>
              <a:spcAft>
                <a:spcPts val="0"/>
              </a:spcAft>
              <a:buClr>
                <a:schemeClr val="lt1"/>
              </a:buClr>
              <a:buSzPts val="2200"/>
              <a:buFont typeface="Arial" panose="020B0604020202020204" pitchFamily="34" charset="0"/>
              <a:buChar char="•"/>
            </a:pPr>
            <a:endParaRPr lang="en-US" sz="1400" dirty="0">
              <a:latin typeface="Times New Roman" panose="02020603050405020304" charset="0"/>
              <a:cs typeface="Times New Roman" panose="02020603050405020304" charset="0"/>
            </a:endParaRPr>
          </a:p>
          <a:p>
            <a:pPr marL="342900" lvl="0" algn="l" rtl="0">
              <a:lnSpc>
                <a:spcPct val="90000"/>
              </a:lnSpc>
              <a:spcBef>
                <a:spcPts val="1000"/>
              </a:spcBef>
              <a:spcAft>
                <a:spcPts val="0"/>
              </a:spcAft>
              <a:buClr>
                <a:schemeClr val="lt1"/>
              </a:buClr>
              <a:buSzPts val="2200"/>
              <a:buFont typeface="Arial" panose="020B0604020202020204" pitchFamily="34" charset="0"/>
              <a:buChar char="•"/>
            </a:pPr>
            <a:r>
              <a:rPr lang="en-US" sz="1400" dirty="0">
                <a:latin typeface="Times New Roman" panose="02020603050405020304" charset="0"/>
                <a:cs typeface="Times New Roman" panose="02020603050405020304" charset="0"/>
              </a:rPr>
              <a:t>In the world of cybersecurity, it's as if the gold standard for staying secure and excellent.</a:t>
            </a:r>
          </a:p>
        </p:txBody>
      </p:sp>
      <p:pic>
        <p:nvPicPr>
          <p:cNvPr id="154" name="Google Shape;154;p3"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3" name="Picture 2"/>
          <p:cNvPicPr>
            <a:picLocks noChangeAspect="1"/>
          </p:cNvPicPr>
          <p:nvPr/>
        </p:nvPicPr>
        <p:blipFill>
          <a:blip r:embed="rId7"/>
          <a:stretch>
            <a:fillRect/>
          </a:stretch>
        </p:blipFill>
        <p:spPr>
          <a:xfrm>
            <a:off x="6160770" y="1748155"/>
            <a:ext cx="5809615" cy="3361690"/>
          </a:xfrm>
          <a:prstGeom prst="rect">
            <a:avLst/>
          </a:prstGeom>
        </p:spPr>
      </p:pic>
      <p:pic>
        <p:nvPicPr>
          <p:cNvPr id="7" name="Audio 6">
            <a:hlinkClick r:id="" action="ppaction://media"/>
            <a:extLst>
              <a:ext uri="{FF2B5EF4-FFF2-40B4-BE49-F238E27FC236}">
                <a16:creationId xmlns:a16="http://schemas.microsoft.com/office/drawing/2014/main" id="{CDA04B1D-E09B-DC47-A648-68CF9694484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1374"/>
    </mc:Choice>
    <mc:Fallback xmlns="">
      <p:transition spd="slow" advTm="31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p>
        </p:txBody>
      </p:sp>
      <p:sp>
        <p:nvSpPr>
          <p:cNvPr id="160" name="Google Shape;160;p4"/>
          <p:cNvSpPr txBox="1">
            <a:spLocks noGrp="1"/>
          </p:cNvSpPr>
          <p:nvPr>
            <p:ph type="body" idx="1"/>
          </p:nvPr>
        </p:nvSpPr>
        <p:spPr>
          <a:xfrm>
            <a:off x="552450" y="1581150"/>
            <a:ext cx="4248150" cy="4512477"/>
          </a:xfrm>
          <a:prstGeom prst="rect">
            <a:avLst/>
          </a:prstGeom>
          <a:noFill/>
          <a:ln>
            <a:noFill/>
          </a:ln>
        </p:spPr>
        <p:txBody>
          <a:bodyPr spcFirstLastPara="1" wrap="square" lIns="91425" tIns="45700" rIns="91425" bIns="45700" anchor="t" anchorCtr="0">
            <a:normAutofit fontScale="70000"/>
          </a:bodyPr>
          <a:lstStyle/>
          <a:p>
            <a:pPr marL="685800" lvl="0" indent="-457200" algn="l" rtl="0">
              <a:lnSpc>
                <a:spcPct val="108000"/>
              </a:lnSpc>
              <a:spcBef>
                <a:spcPts val="0"/>
              </a:spcBef>
              <a:spcAft>
                <a:spcPts val="0"/>
              </a:spcAft>
              <a:buSzPts val="1800"/>
              <a:buFont typeface="+mj-lt"/>
              <a:buAutoNum type="arabicPeriod"/>
            </a:pPr>
            <a:r>
              <a:rPr lang="en-US" sz="2000" dirty="0">
                <a:solidFill>
                  <a:srgbClr val="FFFFFF"/>
                </a:solidFill>
                <a:latin typeface="Times New Roman" panose="02020603050405020304" charset="0"/>
                <a:cs typeface="Times New Roman" panose="02020603050405020304" charset="0"/>
              </a:rPr>
              <a:t>The Threat Matrix is a visual tool that helps us understand the potential risks in a graphical format.</a:t>
            </a:r>
          </a:p>
          <a:p>
            <a:pPr marL="685800" lvl="0" indent="-457200" algn="l" rtl="0">
              <a:lnSpc>
                <a:spcPct val="108000"/>
              </a:lnSpc>
              <a:spcBef>
                <a:spcPts val="0"/>
              </a:spcBef>
              <a:spcAft>
                <a:spcPts val="0"/>
              </a:spcAft>
              <a:buSzPts val="1800"/>
              <a:buFont typeface="+mj-lt"/>
              <a:buAutoNum type="arabicPeriod"/>
            </a:pPr>
            <a:endParaRPr lang="en-US" sz="2000" dirty="0">
              <a:solidFill>
                <a:srgbClr val="FFFFFF"/>
              </a:solidFill>
              <a:latin typeface="Times New Roman" panose="02020603050405020304" charset="0"/>
              <a:cs typeface="Times New Roman" panose="02020603050405020304" charset="0"/>
            </a:endParaRPr>
          </a:p>
          <a:p>
            <a:pPr marL="685800" lvl="0" indent="-457200" algn="l" rtl="0">
              <a:lnSpc>
                <a:spcPct val="108000"/>
              </a:lnSpc>
              <a:spcBef>
                <a:spcPts val="0"/>
              </a:spcBef>
              <a:spcAft>
                <a:spcPts val="0"/>
              </a:spcAft>
              <a:buSzPts val="1800"/>
              <a:buFont typeface="+mj-lt"/>
              <a:buAutoNum type="arabicPeriod"/>
            </a:pPr>
            <a:r>
              <a:rPr lang="en-US" sz="2000" dirty="0">
                <a:solidFill>
                  <a:srgbClr val="FFFFFF"/>
                </a:solidFill>
                <a:latin typeface="Times New Roman" panose="02020603050405020304" charset="0"/>
                <a:cs typeface="Times New Roman" panose="02020603050405020304" charset="0"/>
              </a:rPr>
              <a:t>We measure the potential impact of a threat by assessing its severity.</a:t>
            </a:r>
          </a:p>
          <a:p>
            <a:pPr marL="685800" lvl="0" indent="-457200" algn="l" rtl="0">
              <a:lnSpc>
                <a:spcPct val="108000"/>
              </a:lnSpc>
              <a:spcBef>
                <a:spcPts val="0"/>
              </a:spcBef>
              <a:spcAft>
                <a:spcPts val="0"/>
              </a:spcAft>
              <a:buSzPts val="1800"/>
              <a:buFont typeface="+mj-lt"/>
              <a:buAutoNum type="arabicPeriod"/>
            </a:pPr>
            <a:endParaRPr lang="en-US" sz="2000" dirty="0">
              <a:solidFill>
                <a:srgbClr val="FFFFFF"/>
              </a:solidFill>
              <a:latin typeface="Times New Roman" panose="02020603050405020304" charset="0"/>
              <a:cs typeface="Times New Roman" panose="02020603050405020304" charset="0"/>
            </a:endParaRPr>
          </a:p>
          <a:p>
            <a:pPr marL="685800" lvl="0" indent="-457200" algn="l" rtl="0">
              <a:lnSpc>
                <a:spcPct val="108000"/>
              </a:lnSpc>
              <a:spcBef>
                <a:spcPts val="0"/>
              </a:spcBef>
              <a:spcAft>
                <a:spcPts val="0"/>
              </a:spcAft>
              <a:buSzPts val="1800"/>
              <a:buFont typeface="+mj-lt"/>
              <a:buAutoNum type="arabicPeriod"/>
            </a:pPr>
            <a:r>
              <a:rPr lang="en-US" sz="2000" dirty="0">
                <a:solidFill>
                  <a:srgbClr val="FFFFFF"/>
                </a:solidFill>
                <a:latin typeface="Times New Roman" panose="02020603050405020304" charset="0"/>
                <a:cs typeface="Times New Roman" panose="02020603050405020304" charset="0"/>
              </a:rPr>
              <a:t>We use likelihood as a statistical measure to gauge how probable an event is.</a:t>
            </a:r>
          </a:p>
          <a:p>
            <a:pPr marL="685800" lvl="0" indent="-457200" algn="l" rtl="0">
              <a:lnSpc>
                <a:spcPct val="108000"/>
              </a:lnSpc>
              <a:spcBef>
                <a:spcPts val="0"/>
              </a:spcBef>
              <a:spcAft>
                <a:spcPts val="0"/>
              </a:spcAft>
              <a:buSzPts val="1800"/>
              <a:buFont typeface="+mj-lt"/>
              <a:buAutoNum type="arabicPeriod"/>
            </a:pPr>
            <a:endParaRPr lang="en-US" sz="2000" dirty="0">
              <a:solidFill>
                <a:srgbClr val="FFFFFF"/>
              </a:solidFill>
              <a:latin typeface="Times New Roman" panose="02020603050405020304" charset="0"/>
              <a:cs typeface="Times New Roman" panose="02020603050405020304" charset="0"/>
            </a:endParaRPr>
          </a:p>
          <a:p>
            <a:pPr marL="685800" lvl="0" indent="-457200" algn="l" rtl="0">
              <a:lnSpc>
                <a:spcPct val="108000"/>
              </a:lnSpc>
              <a:spcBef>
                <a:spcPts val="0"/>
              </a:spcBef>
              <a:spcAft>
                <a:spcPts val="0"/>
              </a:spcAft>
              <a:buSzPts val="1800"/>
              <a:buFont typeface="+mj-lt"/>
              <a:buAutoNum type="arabicPeriod"/>
            </a:pPr>
            <a:r>
              <a:rPr lang="en-US" sz="2000" dirty="0">
                <a:solidFill>
                  <a:srgbClr val="FFFFFF"/>
                </a:solidFill>
                <a:latin typeface="Times New Roman" panose="02020603050405020304" charset="0"/>
                <a:cs typeface="Times New Roman" panose="02020603050405020304" charset="0"/>
              </a:rPr>
              <a:t>Threats with high likelihood and severity can be particularly damaging, making adherence to coding standards critical.</a:t>
            </a:r>
          </a:p>
          <a:p>
            <a:pPr marL="685800" lvl="0" indent="-457200" algn="l" rtl="0">
              <a:lnSpc>
                <a:spcPct val="108000"/>
              </a:lnSpc>
              <a:spcBef>
                <a:spcPts val="0"/>
              </a:spcBef>
              <a:spcAft>
                <a:spcPts val="0"/>
              </a:spcAft>
              <a:buSzPts val="1800"/>
              <a:buFont typeface="+mj-lt"/>
              <a:buAutoNum type="arabicPeriod"/>
            </a:pPr>
            <a:endParaRPr lang="en-US" sz="2000" dirty="0">
              <a:solidFill>
                <a:srgbClr val="FFFFFF"/>
              </a:solidFill>
              <a:latin typeface="Times New Roman" panose="02020603050405020304" charset="0"/>
              <a:cs typeface="Times New Roman" panose="02020603050405020304" charset="0"/>
            </a:endParaRPr>
          </a:p>
          <a:p>
            <a:pPr marL="685800" lvl="0" indent="-457200" algn="l" rtl="0">
              <a:lnSpc>
                <a:spcPct val="108000"/>
              </a:lnSpc>
              <a:spcBef>
                <a:spcPts val="0"/>
              </a:spcBef>
              <a:spcAft>
                <a:spcPts val="0"/>
              </a:spcAft>
              <a:buSzPts val="1800"/>
              <a:buFont typeface="+mj-lt"/>
              <a:buAutoNum type="arabicPeriod"/>
            </a:pPr>
            <a:r>
              <a:rPr lang="en-US" sz="2000" dirty="0">
                <a:solidFill>
                  <a:srgbClr val="FFFFFF"/>
                </a:solidFill>
                <a:latin typeface="Times New Roman" panose="02020603050405020304" charset="0"/>
                <a:cs typeface="Times New Roman" panose="02020603050405020304" charset="0"/>
              </a:rPr>
              <a:t>Other factors to consider include the cost and the level of effort required to implement these coding standards.</a:t>
            </a:r>
          </a:p>
        </p:txBody>
      </p:sp>
      <p:pic>
        <p:nvPicPr>
          <p:cNvPr id="162" name="Google Shape;162;p4"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2" name="Picture 1"/>
          <p:cNvPicPr>
            <a:picLocks noChangeAspect="1"/>
          </p:cNvPicPr>
          <p:nvPr/>
        </p:nvPicPr>
        <p:blipFill>
          <a:blip r:embed="rId7"/>
          <a:stretch>
            <a:fillRect/>
          </a:stretch>
        </p:blipFill>
        <p:spPr>
          <a:xfrm>
            <a:off x="5062855" y="2524125"/>
            <a:ext cx="6724015" cy="2449195"/>
          </a:xfrm>
          <a:prstGeom prst="rect">
            <a:avLst/>
          </a:prstGeom>
        </p:spPr>
      </p:pic>
      <p:pic>
        <p:nvPicPr>
          <p:cNvPr id="6" name="Audio 5">
            <a:hlinkClick r:id="" action="ppaction://media"/>
            <a:extLst>
              <a:ext uri="{FF2B5EF4-FFF2-40B4-BE49-F238E27FC236}">
                <a16:creationId xmlns:a16="http://schemas.microsoft.com/office/drawing/2014/main" id="{BD606564-7AE4-944A-BD65-F34F48D5117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515"/>
    </mc:Choice>
    <mc:Fallback xmlns="">
      <p:transition spd="slow" advTm="24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90000"/>
              </a:lnSpc>
              <a:spcBef>
                <a:spcPts val="0"/>
              </a:spcBef>
              <a:spcAft>
                <a:spcPts val="0"/>
              </a:spcAft>
              <a:buClr>
                <a:schemeClr val="lt1"/>
              </a:buClr>
              <a:buSzPts val="4000"/>
              <a:buFont typeface="Century Gothic"/>
              <a:buNone/>
            </a:pPr>
            <a:r>
              <a:rPr lang="en-US" altLang="en-US"/>
              <a:t>TEN CORE SECURITY</a:t>
            </a:r>
            <a:r>
              <a:rPr lang="en-US"/>
              <a:t> PRINCIPLES</a:t>
            </a: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 Data.</a:t>
            </a:r>
          </a:p>
          <a:p>
            <a:pPr lvl="0" indent="-457200" algn="l" rtl="0">
              <a:lnSpc>
                <a:spcPct val="90000"/>
              </a:lnSpc>
              <a:spcBef>
                <a:spcPts val="0"/>
              </a:spcBef>
              <a:spcAft>
                <a:spcPts val="0"/>
              </a:spcAft>
              <a:buClr>
                <a:schemeClr val="lt1"/>
              </a:buClr>
              <a:buSzPts val="2200"/>
              <a:buFont typeface="+mj-lt"/>
              <a:buAutoNum type="arabicPeriod"/>
            </a:pPr>
            <a:r>
              <a:rPr lang="en-US" dirty="0"/>
              <a:t> Heed Compiler Warnings.</a:t>
            </a:r>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a:t>
            </a:r>
            <a:r>
              <a:rPr lang="en-US" altLang="en-US" dirty="0"/>
              <a:t>.</a:t>
            </a:r>
            <a:endParaRPr lang="en-US" dirty="0"/>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t>If not explicitly allowed, the default is to reject </a:t>
            </a:r>
            <a:r>
              <a:rPr lang="en-US" altLang="en-US" dirty="0"/>
              <a:t>(Default Deny)</a:t>
            </a:r>
            <a:r>
              <a:rPr lang="en-US" dirty="0"/>
              <a:t>.</a:t>
            </a:r>
          </a:p>
          <a:p>
            <a:pPr lvl="0" indent="-457200" algn="l" rtl="0">
              <a:lnSpc>
                <a:spcPct val="90000"/>
              </a:lnSpc>
              <a:spcBef>
                <a:spcPts val="0"/>
              </a:spcBef>
              <a:spcAft>
                <a:spcPts val="0"/>
              </a:spcAft>
              <a:buClr>
                <a:schemeClr val="lt1"/>
              </a:buClr>
              <a:buSzPts val="2200"/>
              <a:buFont typeface="+mj-lt"/>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 .</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Font typeface="+mj-lt"/>
              <a:buAutoNum type="arabicPeriod"/>
            </a:pPr>
            <a:r>
              <a:rPr lang="en-US" dirty="0"/>
              <a:t> Adopt a Secure Coding Standard.</a:t>
            </a:r>
          </a:p>
        </p:txBody>
      </p:sp>
      <p:pic>
        <p:nvPicPr>
          <p:cNvPr id="169" name="Google Shape;169;p5"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DEA5199-99F6-3342-9C1A-2D0B9CE35E4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598"/>
    </mc:Choice>
    <mc:Fallback xmlns="">
      <p:transition spd="slow" advTm="15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dirty="0">
                <a:latin typeface="Times New Roman" panose="02020603050405020304" charset="0"/>
                <a:cs typeface="Times New Roman" panose="02020603050405020304" charset="0"/>
              </a:rPr>
              <a:t>Null-Terminated Strings: Ensure null-termination for C-style strings.</a:t>
            </a:r>
          </a:p>
          <a:p>
            <a:pPr marL="228600" lvl="0" indent="-228600" algn="l" rtl="0">
              <a:lnSpc>
                <a:spcPct val="90000"/>
              </a:lnSpc>
              <a:spcBef>
                <a:spcPts val="0"/>
              </a:spcBef>
              <a:spcAft>
                <a:spcPts val="0"/>
              </a:spcAft>
              <a:buClr>
                <a:schemeClr val="lt1"/>
              </a:buClr>
              <a:buSzPts val="2000"/>
              <a:buChar char="•"/>
            </a:pPr>
            <a:r>
              <a:rPr lang="en-US" sz="1800" dirty="0">
                <a:latin typeface="Times New Roman" panose="02020603050405020304" charset="0"/>
                <a:cs typeface="Times New Roman" panose="02020603050405020304" charset="0"/>
              </a:rPr>
              <a:t>Null References and Dangling Pointers: Prevent null references and dangling pointers.</a:t>
            </a:r>
          </a:p>
          <a:p>
            <a:pPr marL="228600" lvl="0" indent="-228600" algn="l" rtl="0">
              <a:lnSpc>
                <a:spcPct val="90000"/>
              </a:lnSpc>
              <a:spcBef>
                <a:spcPts val="0"/>
              </a:spcBef>
              <a:spcAft>
                <a:spcPts val="0"/>
              </a:spcAft>
              <a:buClr>
                <a:schemeClr val="lt1"/>
              </a:buClr>
              <a:buSzPts val="2000"/>
              <a:buChar char="•"/>
            </a:pPr>
            <a:r>
              <a:rPr lang="en-US" sz="1800" dirty="0">
                <a:latin typeface="Times New Roman" panose="02020603050405020304" charset="0"/>
                <a:cs typeface="Times New Roman" panose="02020603050405020304" charset="0"/>
              </a:rPr>
              <a:t>Goto Statements and Ad-Hoc Branching: Avoid using goto statements and ad-hoc branching.</a:t>
            </a:r>
          </a:p>
          <a:p>
            <a:pPr marL="228600" lvl="0" indent="-228600" algn="l" rtl="0">
              <a:lnSpc>
                <a:spcPct val="90000"/>
              </a:lnSpc>
              <a:spcBef>
                <a:spcPts val="0"/>
              </a:spcBef>
              <a:spcAft>
                <a:spcPts val="0"/>
              </a:spcAft>
              <a:buClr>
                <a:schemeClr val="lt1"/>
              </a:buClr>
              <a:buSzPts val="2000"/>
              <a:buChar char="•"/>
            </a:pPr>
            <a:r>
              <a:rPr lang="en-US" sz="1800" dirty="0">
                <a:latin typeface="Times New Roman" panose="02020603050405020304" charset="0"/>
                <a:cs typeface="Times New Roman" panose="02020603050405020304" charset="0"/>
              </a:rPr>
              <a:t>Library Code Utilization: Rely on established library code instead of reinventing.</a:t>
            </a:r>
          </a:p>
          <a:p>
            <a:pPr marL="228600" lvl="0" indent="-228600" algn="l" rtl="0">
              <a:lnSpc>
                <a:spcPct val="90000"/>
              </a:lnSpc>
              <a:spcBef>
                <a:spcPts val="0"/>
              </a:spcBef>
              <a:spcAft>
                <a:spcPts val="0"/>
              </a:spcAft>
              <a:buClr>
                <a:schemeClr val="lt1"/>
              </a:buClr>
              <a:buSzPts val="2000"/>
              <a:buChar char="•"/>
            </a:pPr>
            <a:r>
              <a:rPr lang="en-US" sz="1800" dirty="0">
                <a:latin typeface="Times New Roman" panose="02020603050405020304" charset="0"/>
                <a:cs typeface="Times New Roman" panose="02020603050405020304" charset="0"/>
              </a:rPr>
              <a:t>Unsigned Integer Overflow: Validate unsigned integers to avoid overflow.</a:t>
            </a:r>
          </a:p>
          <a:p>
            <a:pPr marL="228600" lvl="0" indent="-228600" algn="l" rtl="0">
              <a:lnSpc>
                <a:spcPct val="90000"/>
              </a:lnSpc>
              <a:spcBef>
                <a:spcPts val="0"/>
              </a:spcBef>
              <a:spcAft>
                <a:spcPts val="0"/>
              </a:spcAft>
              <a:buClr>
                <a:schemeClr val="lt1"/>
              </a:buClr>
              <a:buSzPts val="2000"/>
              <a:buChar char="•"/>
            </a:pPr>
            <a:r>
              <a:rPr lang="en-US" sz="1800" dirty="0">
                <a:latin typeface="Times New Roman" panose="02020603050405020304" charset="0"/>
                <a:cs typeface="Times New Roman" panose="02020603050405020304" charset="0"/>
              </a:rPr>
              <a:t>Float-to-Integer Casting: Optimize float/double to integer casting.</a:t>
            </a:r>
          </a:p>
          <a:p>
            <a:pPr marL="228600" lvl="0" indent="-228600" algn="l" rtl="0">
              <a:lnSpc>
                <a:spcPct val="90000"/>
              </a:lnSpc>
              <a:spcBef>
                <a:spcPts val="0"/>
              </a:spcBef>
              <a:spcAft>
                <a:spcPts val="0"/>
              </a:spcAft>
              <a:buClr>
                <a:schemeClr val="lt1"/>
              </a:buClr>
              <a:buSzPts val="2000"/>
              <a:buChar char="•"/>
            </a:pPr>
            <a:r>
              <a:rPr lang="en-US" sz="1800" dirty="0">
                <a:latin typeface="Times New Roman" panose="02020603050405020304" charset="0"/>
                <a:cs typeface="Times New Roman" panose="02020603050405020304" charset="0"/>
              </a:rPr>
              <a:t>Floating-Point Counters: Avoid using float as a counter variable.</a:t>
            </a:r>
          </a:p>
          <a:p>
            <a:pPr marL="228600" lvl="0" indent="-228600" algn="l" rtl="0">
              <a:lnSpc>
                <a:spcPct val="90000"/>
              </a:lnSpc>
              <a:spcBef>
                <a:spcPts val="0"/>
              </a:spcBef>
              <a:spcAft>
                <a:spcPts val="0"/>
              </a:spcAft>
              <a:buClr>
                <a:schemeClr val="lt1"/>
              </a:buClr>
              <a:buSzPts val="2000"/>
              <a:buChar char="•"/>
            </a:pPr>
            <a:r>
              <a:rPr lang="en-US" sz="1800" dirty="0">
                <a:latin typeface="Times New Roman" panose="02020603050405020304" charset="0"/>
                <a:cs typeface="Times New Roman" panose="02020603050405020304" charset="0"/>
              </a:rPr>
              <a:t>Garbage Collection: Consider Boehm or other garbage-collected solutions for complex projects.</a:t>
            </a:r>
          </a:p>
          <a:p>
            <a:pPr marL="228600" lvl="0" indent="-228600" algn="l" rtl="0">
              <a:lnSpc>
                <a:spcPct val="90000"/>
              </a:lnSpc>
              <a:spcBef>
                <a:spcPts val="0"/>
              </a:spcBef>
              <a:spcAft>
                <a:spcPts val="0"/>
              </a:spcAft>
              <a:buClr>
                <a:schemeClr val="lt1"/>
              </a:buClr>
              <a:buSzPts val="2000"/>
              <a:buChar char="•"/>
            </a:pPr>
            <a:r>
              <a:rPr lang="en-US" sz="1800" dirty="0">
                <a:latin typeface="Times New Roman" panose="02020603050405020304" charset="0"/>
                <a:cs typeface="Times New Roman" panose="02020603050405020304" charset="0"/>
              </a:rPr>
              <a:t>Exception Handling: Use exceptions for error handling, preventing hard stops.</a:t>
            </a:r>
          </a:p>
          <a:p>
            <a:pPr marL="228600" lvl="0" indent="-228600" algn="l" rtl="0">
              <a:lnSpc>
                <a:spcPct val="90000"/>
              </a:lnSpc>
              <a:spcBef>
                <a:spcPts val="0"/>
              </a:spcBef>
              <a:spcAft>
                <a:spcPts val="0"/>
              </a:spcAft>
              <a:buClr>
                <a:schemeClr val="lt1"/>
              </a:buClr>
              <a:buSzPts val="2000"/>
              <a:buChar char="•"/>
            </a:pPr>
            <a:r>
              <a:rPr lang="en-US" sz="1800" dirty="0">
                <a:latin typeface="Times New Roman" panose="02020603050405020304" charset="0"/>
                <a:cs typeface="Times New Roman" panose="02020603050405020304" charset="0"/>
              </a:rPr>
              <a:t>Virtual Functions in Constructors/Destructors: Avoid calling virtual functions in constructors or destructors.</a:t>
            </a:r>
          </a:p>
        </p:txBody>
      </p:sp>
      <p:pic>
        <p:nvPicPr>
          <p:cNvPr id="176" name="Google Shape;176;p6"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48355E0-476F-E84B-90D7-CFCC5F1FE9C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825"/>
    </mc:Choice>
    <mc:Fallback xmlns="">
      <p:transition spd="slow" advTm="22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latin typeface="Times New Roman" panose="02020603050405020304" charset="0"/>
                <a:cs typeface="Times New Roman" panose="02020603050405020304" charset="0"/>
              </a:rPr>
              <a:t>Encryption secures data through cryptographic techniques.</a:t>
            </a:r>
          </a:p>
          <a:p>
            <a:pPr marL="596900" lvl="0" indent="-457200" algn="l" rtl="0">
              <a:lnSpc>
                <a:spcPct val="90000"/>
              </a:lnSpc>
              <a:spcBef>
                <a:spcPts val="1000"/>
              </a:spcBef>
              <a:spcAft>
                <a:spcPts val="0"/>
              </a:spcAft>
              <a:buClr>
                <a:schemeClr val="lt1"/>
              </a:buClr>
              <a:buSzPts val="2200"/>
              <a:buAutoNum type="arabicPeriod"/>
            </a:pPr>
            <a:r>
              <a:rPr lang="en-US" dirty="0">
                <a:latin typeface="Times New Roman" panose="02020603050405020304" charset="0"/>
                <a:cs typeface="Times New Roman" panose="02020603050405020304" charset="0"/>
              </a:rPr>
              <a:t>Encryption at</a:t>
            </a:r>
            <a:r>
              <a:rPr dirty="0">
                <a:latin typeface="Times New Roman" panose="02020603050405020304" charset="0"/>
                <a:cs typeface="Times New Roman" panose="02020603050405020304" charset="0"/>
              </a:rPr>
              <a:t> Rest: Protects stored data from unauthorized access.</a:t>
            </a:r>
          </a:p>
          <a:p>
            <a:pPr marL="596900" lvl="0" indent="-457200" algn="l" rtl="0">
              <a:lnSpc>
                <a:spcPct val="90000"/>
              </a:lnSpc>
              <a:spcBef>
                <a:spcPts val="1000"/>
              </a:spcBef>
              <a:spcAft>
                <a:spcPts val="0"/>
              </a:spcAft>
              <a:buClr>
                <a:schemeClr val="lt1"/>
              </a:buClr>
              <a:buSzPts val="2200"/>
              <a:buAutoNum type="arabicPeriod"/>
            </a:pPr>
            <a:r>
              <a:rPr lang="en-US" dirty="0">
                <a:latin typeface="Times New Roman" panose="02020603050405020304" charset="0"/>
                <a:cs typeface="Times New Roman" panose="02020603050405020304" charset="0"/>
              </a:rPr>
              <a:t>Encrytion </a:t>
            </a:r>
            <a:r>
              <a:rPr dirty="0">
                <a:latin typeface="Times New Roman" panose="02020603050405020304" charset="0"/>
                <a:cs typeface="Times New Roman" panose="02020603050405020304" charset="0"/>
              </a:rPr>
              <a:t>In Flight: Safeguards data during transmission.</a:t>
            </a:r>
          </a:p>
          <a:p>
            <a:pPr marL="596900" lvl="0" indent="-457200" algn="l" rtl="0">
              <a:lnSpc>
                <a:spcPct val="90000"/>
              </a:lnSpc>
              <a:spcBef>
                <a:spcPts val="1000"/>
              </a:spcBef>
              <a:spcAft>
                <a:spcPts val="0"/>
              </a:spcAft>
              <a:buClr>
                <a:schemeClr val="lt1"/>
              </a:buClr>
              <a:buSzPts val="2200"/>
              <a:buAutoNum type="arabicPeriod"/>
            </a:pPr>
            <a:r>
              <a:rPr lang="en-US" dirty="0">
                <a:latin typeface="Times New Roman" panose="02020603050405020304" charset="0"/>
                <a:cs typeface="Times New Roman" panose="02020603050405020304" charset="0"/>
              </a:rPr>
              <a:t>Encryption </a:t>
            </a:r>
            <a:r>
              <a:rPr dirty="0">
                <a:latin typeface="Times New Roman" panose="02020603050405020304" charset="0"/>
                <a:cs typeface="Times New Roman" panose="02020603050405020304" charset="0"/>
              </a:rPr>
              <a:t>In Use: Secures data actively processed by applications.</a:t>
            </a:r>
          </a:p>
          <a:p>
            <a:pPr marL="482600" lvl="0" algn="l" rtl="0">
              <a:lnSpc>
                <a:spcPct val="90000"/>
              </a:lnSpc>
              <a:spcBef>
                <a:spcPts val="1000"/>
              </a:spcBef>
              <a:spcAft>
                <a:spcPts val="0"/>
              </a:spcAft>
              <a:buClr>
                <a:schemeClr val="lt1"/>
              </a:buClr>
              <a:buSzPts val="2200"/>
            </a:pPr>
            <a:r>
              <a:rPr dirty="0">
                <a:latin typeface="Times New Roman" panose="02020603050405020304" charset="0"/>
                <a:cs typeface="Times New Roman" panose="02020603050405020304" charset="0"/>
              </a:rPr>
              <a:t>Encrypting data ensures confidentiality and integrity.</a:t>
            </a:r>
          </a:p>
        </p:txBody>
      </p:sp>
      <p:pic>
        <p:nvPicPr>
          <p:cNvPr id="183" name="Google Shape;183;p7"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B8E44849-89CA-6241-A61B-5794CBAC3D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9439"/>
    </mc:Choice>
    <mc:Fallback xmlns="">
      <p:transition spd="slow" advTm="29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p>
        </p:txBody>
      </p:sp>
      <p:sp>
        <p:nvSpPr>
          <p:cNvPr id="189" name="Google Shape;189;p8"/>
          <p:cNvSpPr txBox="1">
            <a:spLocks noGrp="1"/>
          </p:cNvSpPr>
          <p:nvPr>
            <p:ph type="body" idx="1"/>
          </p:nvPr>
        </p:nvSpPr>
        <p:spPr>
          <a:xfrm>
            <a:off x="685800" y="2194560"/>
            <a:ext cx="10820400" cy="439519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Through its three distinct levels, it ensures that network resources be used safely:</a:t>
            </a:r>
          </a:p>
          <a:p>
            <a:pPr lvl="0" indent="-457200" algn="l" rtl="0">
              <a:lnSpc>
                <a:spcPct val="90000"/>
              </a:lnSpc>
              <a:spcBef>
                <a:spcPts val="0"/>
              </a:spcBef>
              <a:spcAft>
                <a:spcPts val="0"/>
              </a:spcAft>
              <a:buClr>
                <a:schemeClr val="lt1"/>
              </a:buClr>
              <a:buSzPts val="2400"/>
              <a:buAutoNum type="arabicPeriod"/>
            </a:pPr>
            <a:r>
              <a:rPr lang="en-US" sz="2400" dirty="0"/>
              <a:t>Authentication: Verify users' or devices' identities for authorized access.</a:t>
            </a:r>
          </a:p>
          <a:p>
            <a:pPr lvl="0" indent="-457200" algn="l" rtl="0">
              <a:lnSpc>
                <a:spcPct val="90000"/>
              </a:lnSpc>
              <a:spcBef>
                <a:spcPts val="0"/>
              </a:spcBef>
              <a:spcAft>
                <a:spcPts val="0"/>
              </a:spcAft>
              <a:buClr>
                <a:schemeClr val="lt1"/>
              </a:buClr>
              <a:buSzPts val="2400"/>
              <a:buAutoNum type="arabicPeriod"/>
            </a:pPr>
            <a:r>
              <a:rPr lang="en-US" sz="2400" dirty="0"/>
              <a:t>Authorization: Control user privileges and restrict unauthorized actions.</a:t>
            </a:r>
          </a:p>
          <a:p>
            <a:pPr lvl="0" indent="-457200" algn="l" rtl="0">
              <a:lnSpc>
                <a:spcPct val="90000"/>
              </a:lnSpc>
              <a:spcBef>
                <a:spcPts val="0"/>
              </a:spcBef>
              <a:spcAft>
                <a:spcPts val="0"/>
              </a:spcAft>
              <a:buClr>
                <a:schemeClr val="lt1"/>
              </a:buClr>
              <a:buSzPts val="2400"/>
              <a:buAutoNum type="arabicPeriod"/>
            </a:pPr>
            <a:r>
              <a:rPr lang="en-US" sz="2400" dirty="0"/>
              <a:t>Accounting: Log all system actions for transparency and accountability.</a:t>
            </a:r>
          </a:p>
        </p:txBody>
      </p:sp>
      <p:pic>
        <p:nvPicPr>
          <p:cNvPr id="190" name="Google Shape;190;p8"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ADA3B1F-3216-EB40-84D5-2729B9BF70D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948"/>
    </mc:Choice>
    <mc:Fallback xmlns="">
      <p:transition spd="slow" advTm="27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Flat Loops</a:t>
            </a:r>
            <a:endParaRPr dirty="0"/>
          </a:p>
        </p:txBody>
      </p:sp>
      <p:sp>
        <p:nvSpPr>
          <p:cNvPr id="196" name="Google Shape;196;g9504e29505_0_0"/>
          <p:cNvSpPr txBox="1">
            <a:spLocks noGrp="1"/>
          </p:cNvSpPr>
          <p:nvPr>
            <p:ph type="body" idx="1"/>
          </p:nvPr>
        </p:nvSpPr>
        <p:spPr>
          <a:xfrm>
            <a:off x="221325" y="1114512"/>
            <a:ext cx="4624995" cy="4640558"/>
          </a:xfrm>
          <a:prstGeom prst="rect">
            <a:avLst/>
          </a:prstGeom>
          <a:noFill/>
          <a:ln>
            <a:noFill/>
          </a:ln>
        </p:spPr>
        <p:txBody>
          <a:bodyPr spcFirstLastPara="1" wrap="square" lIns="91425" tIns="45700" rIns="91425" bIns="45700" anchor="t" anchorCtr="0">
            <a:noAutofit/>
          </a:bodyPr>
          <a:lstStyle/>
          <a:p>
            <a:pPr marL="342900"/>
            <a:r>
              <a:rPr lang="en-US" dirty="0">
                <a:latin typeface="Times New Roman" panose="02020603050405020304" charset="0"/>
                <a:cs typeface="Times New Roman" panose="02020603050405020304" charset="0"/>
              </a:rPr>
              <a:t>The program's focus: Assessing precision errors in floating-point numbers.</a:t>
            </a:r>
          </a:p>
          <a:p>
            <a:pPr marL="342900"/>
            <a:r>
              <a:rPr lang="en-US" dirty="0">
                <a:latin typeface="Times New Roman" panose="02020603050405020304" charset="0"/>
                <a:cs typeface="Times New Roman" panose="02020603050405020304" charset="0"/>
              </a:rPr>
              <a:t>Controversies surround their use due to these inherent issues.</a:t>
            </a:r>
          </a:p>
          <a:p>
            <a:pPr marL="342900"/>
            <a:r>
              <a:rPr lang="en-US" dirty="0">
                <a:latin typeface="Times New Roman" panose="02020603050405020304" charset="0"/>
                <a:cs typeface="Times New Roman" panose="02020603050405020304" charset="0"/>
              </a:rPr>
              <a:t>Compiler doesn't flag precision errors, highlighting the need for attention and correction.</a:t>
            </a:r>
          </a:p>
        </p:txBody>
      </p:sp>
      <p:pic>
        <p:nvPicPr>
          <p:cNvPr id="197" name="Google Shape;197;g9504e29505_0_0"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3" name="Picture 2"/>
          <p:cNvPicPr>
            <a:picLocks noChangeAspect="1"/>
          </p:cNvPicPr>
          <p:nvPr/>
        </p:nvPicPr>
        <p:blipFill>
          <a:blip r:embed="rId7"/>
          <a:stretch>
            <a:fillRect/>
          </a:stretch>
        </p:blipFill>
        <p:spPr>
          <a:xfrm>
            <a:off x="5913120" y="1523365"/>
            <a:ext cx="5542915" cy="3609340"/>
          </a:xfrm>
          <a:prstGeom prst="rect">
            <a:avLst/>
          </a:prstGeom>
        </p:spPr>
      </p:pic>
      <p:pic>
        <p:nvPicPr>
          <p:cNvPr id="4" name="Audio 3">
            <a:hlinkClick r:id="" action="ppaction://media"/>
            <a:extLst>
              <a:ext uri="{FF2B5EF4-FFF2-40B4-BE49-F238E27FC236}">
                <a16:creationId xmlns:a16="http://schemas.microsoft.com/office/drawing/2014/main" id="{4ADABB9D-167F-9142-ABFB-41884ACE7A8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965"/>
    </mc:Choice>
    <mc:Fallback xmlns="">
      <p:transition spd="slow" advTm="21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3360075" y="51869"/>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Non Null Terminated Strings</a:t>
            </a:r>
            <a:endParaRPr dirty="0"/>
          </a:p>
        </p:txBody>
      </p:sp>
      <p:sp>
        <p:nvSpPr>
          <p:cNvPr id="196" name="Google Shape;196;g9504e29505_0_0"/>
          <p:cNvSpPr txBox="1">
            <a:spLocks noGrp="1"/>
          </p:cNvSpPr>
          <p:nvPr>
            <p:ph type="body" idx="1"/>
          </p:nvPr>
        </p:nvSpPr>
        <p:spPr>
          <a:xfrm>
            <a:off x="221325" y="1114511"/>
            <a:ext cx="5308448" cy="5475239"/>
          </a:xfrm>
          <a:prstGeom prst="rect">
            <a:avLst/>
          </a:prstGeom>
          <a:noFill/>
          <a:ln>
            <a:noFill/>
          </a:ln>
        </p:spPr>
        <p:txBody>
          <a:bodyPr spcFirstLastPara="1" wrap="square" lIns="91425" tIns="45700" rIns="91425" bIns="45700" anchor="t" anchorCtr="0">
            <a:noAutofit/>
          </a:bodyPr>
          <a:lstStyle/>
          <a:p>
            <a:pPr marL="342900"/>
            <a:r>
              <a:rPr lang="en-US" dirty="0"/>
              <a:t>The code output: "Hello1α²⌂"</a:t>
            </a:r>
          </a:p>
          <a:p>
            <a:pPr marL="342900"/>
            <a:r>
              <a:rPr lang="en-US" dirty="0"/>
              <a:t>Something is amiss with our expectations.</a:t>
            </a:r>
          </a:p>
          <a:p>
            <a:pPr marL="342900"/>
            <a:r>
              <a:rPr lang="en-US" dirty="0"/>
              <a:t>The omission of the null terminator prevented "cout" from reaching the end of the string.</a:t>
            </a:r>
          </a:p>
          <a:p>
            <a:pPr marL="342900"/>
            <a:r>
              <a:rPr lang="en-US" dirty="0"/>
              <a:t>Forgetting null termination can lead to unexpected consequences, but this issue is easily preventable.</a:t>
            </a:r>
          </a:p>
        </p:txBody>
      </p:sp>
      <p:pic>
        <p:nvPicPr>
          <p:cNvPr id="197" name="Google Shape;197;g9504e29505_0_0" descr="Green Pace logo"/>
          <p:cNvPicPr preferRelativeResize="0"/>
          <p:nvPr/>
        </p:nvPicPr>
        <p:blipFill>
          <a:blip r:embed="rId6"/>
          <a:stretch>
            <a:fillRect/>
          </a:stretch>
        </p:blipFill>
        <p:spPr>
          <a:xfrm>
            <a:off x="11084074" y="5440526"/>
            <a:ext cx="886601" cy="1149225"/>
          </a:xfrm>
          <a:prstGeom prst="rect">
            <a:avLst/>
          </a:prstGeom>
          <a:noFill/>
          <a:ln>
            <a:noFill/>
          </a:ln>
        </p:spPr>
      </p:pic>
      <p:pic>
        <p:nvPicPr>
          <p:cNvPr id="3" name="Picture 2"/>
          <p:cNvPicPr>
            <a:picLocks noChangeAspect="1"/>
          </p:cNvPicPr>
          <p:nvPr/>
        </p:nvPicPr>
        <p:blipFill>
          <a:blip r:embed="rId7"/>
          <a:stretch>
            <a:fillRect/>
          </a:stretch>
        </p:blipFill>
        <p:spPr>
          <a:xfrm>
            <a:off x="5940425" y="1344930"/>
            <a:ext cx="5352415" cy="2694940"/>
          </a:xfrm>
          <a:prstGeom prst="rect">
            <a:avLst/>
          </a:prstGeom>
        </p:spPr>
      </p:pic>
      <p:pic>
        <p:nvPicPr>
          <p:cNvPr id="5" name="Audio 4">
            <a:hlinkClick r:id="" action="ppaction://media"/>
            <a:extLst>
              <a:ext uri="{FF2B5EF4-FFF2-40B4-BE49-F238E27FC236}">
                <a16:creationId xmlns:a16="http://schemas.microsoft.com/office/drawing/2014/main" id="{EBA03EF7-012F-E548-98CA-7F6DA1025CF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445"/>
    </mc:Choice>
    <mc:Fallback xmlns="">
      <p:transition spd="slow" advTm="20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1006</Words>
  <Application>Microsoft Macintosh PowerPoint</Application>
  <PresentationFormat>Widescreen</PresentationFormat>
  <Paragraphs>107</Paragraphs>
  <Slides>16</Slides>
  <Notes>16</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Times New Roman</vt:lpstr>
      <vt:lpstr>Arial</vt:lpstr>
      <vt:lpstr>Century Gothic</vt:lpstr>
      <vt:lpstr>Vapor Trail</vt:lpstr>
      <vt:lpstr>Green Pace</vt:lpstr>
      <vt:lpstr>OVERVIEW: DEFENSE IN DEPTH</vt:lpstr>
      <vt:lpstr>THREATS MATRIX</vt:lpstr>
      <vt:lpstr>TEN CORE SECURITY PRINCIPLES</vt:lpstr>
      <vt:lpstr>CODING STANDARDS</vt:lpstr>
      <vt:lpstr>ENCRYPTION POLICIES</vt:lpstr>
      <vt:lpstr>TRIPLE-A POLICIES</vt:lpstr>
      <vt:lpstr>Flat Loops</vt:lpstr>
      <vt:lpstr>Non Null Terminated Strings</vt:lpstr>
      <vt:lpstr>No dangling pointers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Microsoft Office User</cp:lastModifiedBy>
  <cp:revision>30</cp:revision>
  <dcterms:created xsi:type="dcterms:W3CDTF">2023-10-14T14:41:32Z</dcterms:created>
  <dcterms:modified xsi:type="dcterms:W3CDTF">2023-10-16T05:33:22Z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y fmtid="{D5CDD505-2E9C-101B-9397-08002B2CF9AE}" pid="5" name="KSOProductBuildVer">
    <vt:lpwstr>1033-10.1.0.6757</vt:lpwstr>
  </property>
</Properties>
</file>